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10350500"/>
  <p:notesSz cx="103505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4" d="100"/>
          <a:sy n="54" d="100"/>
        </p:scale>
        <p:origin x="11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23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alphaModFix amt="3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350163"/>
          </a:xfrm>
          <a:prstGeom prst="rect">
            <a:avLst/>
          </a:prstGeom>
          <a:solidFill>
            <a:srgbClr val="0D0D0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1548" y="0"/>
            <a:ext cx="14627185" cy="10350163"/>
          </a:xfrm>
          <a:prstGeom prst="rect">
            <a:avLst/>
          </a:prstGeom>
          <a:solidFill>
            <a:srgbClr val="1D1D1B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9" y="0"/>
            <a:ext cx="14630400" cy="1035016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89027" y="3070799"/>
            <a:ext cx="7762756" cy="9705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7641"/>
              </a:lnSpc>
              <a:buNone/>
            </a:pPr>
            <a:r>
              <a:rPr lang="en-US" sz="6112" b="1" dirty="0">
                <a:solidFill>
                  <a:srgbClr val="EDEDE8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優化能源管理 </a:t>
            </a:r>
            <a:endParaRPr lang="en-US" sz="6112" dirty="0"/>
          </a:p>
        </p:txBody>
      </p:sp>
      <p:sp>
        <p:nvSpPr>
          <p:cNvPr id="7" name="Text 4"/>
          <p:cNvSpPr/>
          <p:nvPr/>
        </p:nvSpPr>
        <p:spPr>
          <a:xfrm>
            <a:off x="789027" y="4378860"/>
            <a:ext cx="7762756" cy="9705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7641"/>
              </a:lnSpc>
              <a:buNone/>
            </a:pPr>
            <a:r>
              <a:rPr lang="en-US" sz="6112" b="1" dirty="0">
                <a:solidFill>
                  <a:srgbClr val="EDEDE8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提升企業效能</a:t>
            </a:r>
            <a:endParaRPr lang="en-US" sz="6112" dirty="0"/>
          </a:p>
        </p:txBody>
      </p:sp>
      <p:sp>
        <p:nvSpPr>
          <p:cNvPr id="8" name="Text 5"/>
          <p:cNvSpPr/>
          <p:nvPr/>
        </p:nvSpPr>
        <p:spPr>
          <a:xfrm>
            <a:off x="789027" y="5686921"/>
            <a:ext cx="13052227" cy="7202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4000" dirty="0">
                <a:solidFill>
                  <a:srgbClr val="C9C9C0"/>
                </a:solidFill>
                <a:latin typeface="+mn-ea"/>
                <a:cs typeface="Tomorrow" pitchFamily="34" charset="-120"/>
              </a:rPr>
              <a:t>EMS能源管理系統為您提供全面、智能的能源管理解決方案。系統可深入分析用電數據,並提出優化建議,幫助企業實現能源消耗的精細化管理。憑藉先進的技術和豐富的行業經驗,我們將助您降低能耗成本、提高運營效率,為您的業務注入源源動力。</a:t>
            </a:r>
            <a:endParaRPr lang="en-US" sz="4000" dirty="0">
              <a:latin typeface="+mn-ea"/>
            </a:endParaRPr>
          </a:p>
        </p:txBody>
      </p:sp>
      <p:pic>
        <p:nvPicPr>
          <p:cNvPr id="14" name="圖片 13" descr="一張含有 字型, 圖形, 標誌, 符號 的圖片&#10;&#10;自動產生的描述">
            <a:extLst>
              <a:ext uri="{FF2B5EF4-FFF2-40B4-BE49-F238E27FC236}">
                <a16:creationId xmlns:a16="http://schemas.microsoft.com/office/drawing/2014/main" id="{FF5EA98C-576A-F795-9F87-AD8AFE515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56" y="247780"/>
            <a:ext cx="2127895" cy="12546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350163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1548" y="0"/>
            <a:ext cx="14627185" cy="10350163"/>
          </a:xfrm>
          <a:prstGeom prst="rect">
            <a:avLst/>
          </a:prstGeom>
          <a:solidFill>
            <a:srgbClr val="1D1D1B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9" y="0"/>
            <a:ext cx="14630400" cy="1035016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65359" y="3572992"/>
            <a:ext cx="5625108" cy="7033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buNone/>
            </a:pPr>
            <a:r>
              <a:rPr lang="en-US" sz="4800" b="1" dirty="0">
                <a:solidFill>
                  <a:srgbClr val="EDEDE8"/>
                </a:solidFill>
                <a:latin typeface="+mn-ea"/>
                <a:cs typeface="Tomorrow" pitchFamily="34" charset="-120"/>
              </a:rPr>
              <a:t>硬體安裝服務</a:t>
            </a:r>
            <a:endParaRPr lang="en-US" sz="4800" dirty="0">
              <a:latin typeface="+mn-ea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89027" y="5218668"/>
            <a:ext cx="506254" cy="506362"/>
          </a:xfrm>
          <a:prstGeom prst="roundRect">
            <a:avLst>
              <a:gd name="adj" fmla="val 8000"/>
            </a:avLst>
          </a:prstGeom>
          <a:solidFill>
            <a:srgbClr val="3C3C3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8" name="Text 5"/>
          <p:cNvSpPr/>
          <p:nvPr/>
        </p:nvSpPr>
        <p:spPr>
          <a:xfrm>
            <a:off x="965359" y="5302982"/>
            <a:ext cx="153591" cy="3376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58"/>
              </a:lnSpc>
              <a:buNone/>
            </a:pPr>
            <a:r>
              <a:rPr lang="en-US" sz="2658" b="1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1</a:t>
            </a:r>
            <a:endParaRPr lang="en-US" sz="2658" dirty="0"/>
          </a:p>
        </p:txBody>
      </p:sp>
      <p:sp>
        <p:nvSpPr>
          <p:cNvPr id="9" name="Text 6"/>
          <p:cNvSpPr/>
          <p:nvPr/>
        </p:nvSpPr>
        <p:spPr>
          <a:xfrm>
            <a:off x="1520190" y="5218668"/>
            <a:ext cx="2812494" cy="3515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buNone/>
            </a:pPr>
            <a:r>
              <a:rPr lang="en-US" sz="4800" b="1" dirty="0">
                <a:solidFill>
                  <a:srgbClr val="C9C9C0"/>
                </a:solidFill>
                <a:latin typeface="+mn-ea"/>
                <a:cs typeface="Tomorrow" pitchFamily="34" charset="-120"/>
              </a:rPr>
              <a:t>專業安裝</a:t>
            </a:r>
            <a:endParaRPr lang="en-US" sz="4800" dirty="0">
              <a:latin typeface="+mn-ea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520190" y="5946055"/>
            <a:ext cx="3469600" cy="7202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zh-TW" altLang="en-US" sz="2800" dirty="0">
                <a:solidFill>
                  <a:srgbClr val="C9C9C0"/>
                </a:solidFill>
                <a:latin typeface="+mn-ea"/>
                <a:cs typeface="Tomorrow" pitchFamily="34" charset="-120"/>
              </a:rPr>
              <a:t>搭配麥司儀器或其他知名品牌的工業儀表，安裝各類能源監測設備，如智慧電錶、溫度感測器和壓力感測器，以實現高效的能源管理。</a:t>
            </a:r>
            <a:r>
              <a:rPr lang="en-US" sz="2800" dirty="0">
                <a:solidFill>
                  <a:srgbClr val="C9C9C0"/>
                </a:solidFill>
                <a:latin typeface="+mn-ea"/>
                <a:cs typeface="Tomorrow" pitchFamily="34" charset="-120"/>
              </a:rPr>
              <a:t>。</a:t>
            </a:r>
            <a:endParaRPr lang="en-US" sz="2800" dirty="0">
              <a:latin typeface="+mn-ea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5214699" y="5218668"/>
            <a:ext cx="506254" cy="506362"/>
          </a:xfrm>
          <a:prstGeom prst="roundRect">
            <a:avLst>
              <a:gd name="adj" fmla="val 8000"/>
            </a:avLst>
          </a:prstGeom>
          <a:solidFill>
            <a:srgbClr val="3C3C3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2" name="Text 9"/>
          <p:cNvSpPr/>
          <p:nvPr/>
        </p:nvSpPr>
        <p:spPr>
          <a:xfrm>
            <a:off x="5354360" y="5302982"/>
            <a:ext cx="226814" cy="3376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58"/>
              </a:lnSpc>
              <a:buNone/>
            </a:pPr>
            <a:r>
              <a:rPr lang="en-US" sz="2658" b="1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2</a:t>
            </a:r>
            <a:endParaRPr lang="en-US" sz="2658" dirty="0"/>
          </a:p>
        </p:txBody>
      </p:sp>
      <p:sp>
        <p:nvSpPr>
          <p:cNvPr id="13" name="Text 10"/>
          <p:cNvSpPr/>
          <p:nvPr/>
        </p:nvSpPr>
        <p:spPr>
          <a:xfrm>
            <a:off x="5945862" y="5218668"/>
            <a:ext cx="2812494" cy="3515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buNone/>
            </a:pPr>
            <a:r>
              <a:rPr lang="en-US" sz="4800" b="1" dirty="0">
                <a:solidFill>
                  <a:srgbClr val="C9C9C0"/>
                </a:solidFill>
                <a:latin typeface="+mn-ea"/>
                <a:cs typeface="Tomorrow" pitchFamily="34" charset="-120"/>
              </a:rPr>
              <a:t>確保連接</a:t>
            </a:r>
            <a:endParaRPr lang="en-US" sz="4800" dirty="0">
              <a:latin typeface="+mn-ea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5945862" y="5946054"/>
            <a:ext cx="3469600" cy="7202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800" dirty="0">
                <a:solidFill>
                  <a:srgbClr val="C9C9C0"/>
                </a:solidFill>
                <a:latin typeface="+mn-ea"/>
                <a:cs typeface="Tomorrow" pitchFamily="34" charset="-120"/>
              </a:rPr>
              <a:t>確保所有設備正確連接並準確運作。</a:t>
            </a:r>
            <a:endParaRPr lang="en-US" sz="2800" dirty="0">
              <a:latin typeface="+mn-ea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9640372" y="5218668"/>
            <a:ext cx="506254" cy="506362"/>
          </a:xfrm>
          <a:prstGeom prst="roundRect">
            <a:avLst>
              <a:gd name="adj" fmla="val 8000"/>
            </a:avLst>
          </a:prstGeom>
          <a:solidFill>
            <a:srgbClr val="3C3C3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6" name="Text 13"/>
          <p:cNvSpPr/>
          <p:nvPr/>
        </p:nvSpPr>
        <p:spPr>
          <a:xfrm>
            <a:off x="9780746" y="5302982"/>
            <a:ext cx="225504" cy="3376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58"/>
              </a:lnSpc>
              <a:buNone/>
            </a:pPr>
            <a:r>
              <a:rPr lang="en-US" sz="2658" b="1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3</a:t>
            </a:r>
            <a:endParaRPr lang="en-US" sz="2658" dirty="0"/>
          </a:p>
        </p:txBody>
      </p:sp>
      <p:sp>
        <p:nvSpPr>
          <p:cNvPr id="17" name="Text 14"/>
          <p:cNvSpPr/>
          <p:nvPr/>
        </p:nvSpPr>
        <p:spPr>
          <a:xfrm>
            <a:off x="10371534" y="5218668"/>
            <a:ext cx="2812494" cy="3515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buNone/>
            </a:pPr>
            <a:r>
              <a:rPr lang="en-US" sz="4800" b="1" dirty="0">
                <a:solidFill>
                  <a:srgbClr val="C9C9C0"/>
                </a:solidFill>
                <a:latin typeface="+mn-ea"/>
                <a:cs typeface="Tomorrow" pitchFamily="34" charset="-120"/>
              </a:rPr>
              <a:t>現場服務</a:t>
            </a:r>
            <a:endParaRPr lang="en-US" sz="4800" dirty="0">
              <a:latin typeface="+mn-ea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10371534" y="5951603"/>
            <a:ext cx="3469600" cy="3601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buNone/>
            </a:pPr>
            <a:r>
              <a:rPr lang="en-US" sz="2800" dirty="0">
                <a:solidFill>
                  <a:srgbClr val="C9C9C0"/>
                </a:solidFill>
                <a:latin typeface="+mn-ea"/>
                <a:cs typeface="Tomorrow" pitchFamily="34" charset="-120"/>
              </a:rPr>
              <a:t>提供現場校準和測試服務。</a:t>
            </a:r>
            <a:endParaRPr lang="en-US" sz="2800" dirty="0">
              <a:latin typeface="+mn-ea"/>
            </a:endParaRPr>
          </a:p>
        </p:txBody>
      </p:sp>
      <p:pic>
        <p:nvPicPr>
          <p:cNvPr id="21" name="圖片 20" descr="一張含有 字型, 圖形, 標誌, 符號 的圖片&#10;&#10;自動產生的描述">
            <a:extLst>
              <a:ext uri="{FF2B5EF4-FFF2-40B4-BE49-F238E27FC236}">
                <a16:creationId xmlns:a16="http://schemas.microsoft.com/office/drawing/2014/main" id="{5CDBB5D7-4D1B-FF26-511F-8F40EB7B1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56" y="247780"/>
            <a:ext cx="2127895" cy="12546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350163"/>
          </a:xfrm>
          <a:prstGeom prst="rect">
            <a:avLst/>
          </a:prstGeom>
          <a:solidFill>
            <a:srgbClr val="0D0D0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1548" y="0"/>
            <a:ext cx="14627185" cy="10350163"/>
          </a:xfrm>
          <a:prstGeom prst="rect">
            <a:avLst/>
          </a:prstGeom>
          <a:solidFill>
            <a:srgbClr val="1D1D1B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9" y="0"/>
            <a:ext cx="14630400" cy="1035016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89027" y="2484887"/>
            <a:ext cx="5625108" cy="7033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37"/>
              </a:lnSpc>
              <a:buNone/>
            </a:pPr>
            <a:r>
              <a:rPr lang="en-US" sz="4429" b="1" dirty="0">
                <a:solidFill>
                  <a:srgbClr val="EDEDE8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系統整合</a:t>
            </a:r>
            <a:endParaRPr lang="en-US" sz="4429" dirty="0"/>
          </a:p>
        </p:txBody>
      </p:sp>
      <p:sp>
        <p:nvSpPr>
          <p:cNvPr id="7" name="Shape 4"/>
          <p:cNvSpPr/>
          <p:nvPr/>
        </p:nvSpPr>
        <p:spPr>
          <a:xfrm>
            <a:off x="1112401" y="3525715"/>
            <a:ext cx="28099" cy="4339442"/>
          </a:xfrm>
          <a:prstGeom prst="roundRect">
            <a:avLst>
              <a:gd name="adj" fmla="val 144138"/>
            </a:avLst>
          </a:prstGeom>
          <a:solidFill>
            <a:srgbClr val="55555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8" name="Shape 5"/>
          <p:cNvSpPr/>
          <p:nvPr/>
        </p:nvSpPr>
        <p:spPr>
          <a:xfrm>
            <a:off x="1379577" y="4018024"/>
            <a:ext cx="787479" cy="28105"/>
          </a:xfrm>
          <a:prstGeom prst="roundRect">
            <a:avLst>
              <a:gd name="adj" fmla="val 144107"/>
            </a:avLst>
          </a:prstGeom>
          <a:solidFill>
            <a:srgbClr val="55555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9" name="Shape 6"/>
          <p:cNvSpPr/>
          <p:nvPr/>
        </p:nvSpPr>
        <p:spPr>
          <a:xfrm>
            <a:off x="873323" y="3778896"/>
            <a:ext cx="506254" cy="506362"/>
          </a:xfrm>
          <a:prstGeom prst="roundRect">
            <a:avLst>
              <a:gd name="adj" fmla="val 8000"/>
            </a:avLst>
          </a:prstGeom>
          <a:solidFill>
            <a:srgbClr val="3C3C3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0" name="Text 7"/>
          <p:cNvSpPr/>
          <p:nvPr/>
        </p:nvSpPr>
        <p:spPr>
          <a:xfrm>
            <a:off x="1049655" y="3863210"/>
            <a:ext cx="153591" cy="3376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58"/>
              </a:lnSpc>
              <a:buNone/>
            </a:pPr>
            <a:r>
              <a:rPr lang="en-US" sz="2658" b="1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1</a:t>
            </a:r>
            <a:endParaRPr lang="en-US" sz="2658" dirty="0"/>
          </a:p>
        </p:txBody>
      </p:sp>
      <p:sp>
        <p:nvSpPr>
          <p:cNvPr id="11" name="Text 8"/>
          <p:cNvSpPr/>
          <p:nvPr/>
        </p:nvSpPr>
        <p:spPr>
          <a:xfrm>
            <a:off x="2363986" y="3750672"/>
            <a:ext cx="2812494" cy="3515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68"/>
              </a:lnSpc>
              <a:buNone/>
            </a:pPr>
            <a:r>
              <a:rPr lang="en-US" sz="2400" b="1" dirty="0">
                <a:solidFill>
                  <a:srgbClr val="C9C9C0"/>
                </a:solidFill>
                <a:latin typeface="+mn-ea"/>
                <a:cs typeface="Tomorrow" pitchFamily="34" charset="-120"/>
              </a:rPr>
              <a:t>設備整合</a:t>
            </a:r>
            <a:endParaRPr lang="en-US" sz="2400" dirty="0">
              <a:latin typeface="+mn-ea"/>
            </a:endParaRPr>
          </a:p>
        </p:txBody>
      </p:sp>
      <p:sp>
        <p:nvSpPr>
          <p:cNvPr id="12" name="Text 9"/>
          <p:cNvSpPr/>
          <p:nvPr/>
        </p:nvSpPr>
        <p:spPr>
          <a:xfrm>
            <a:off x="2363986" y="4237146"/>
            <a:ext cx="11477268" cy="3601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400" dirty="0">
                <a:solidFill>
                  <a:srgbClr val="C9C9C0"/>
                </a:solidFill>
                <a:latin typeface="+mn-ea"/>
                <a:cs typeface="Tomorrow" pitchFamily="34" charset="-120"/>
              </a:rPr>
              <a:t>將各種設備和感測器整合到統一的EMS平台。</a:t>
            </a:r>
            <a:endParaRPr lang="en-US" sz="2400" dirty="0">
              <a:latin typeface="+mn-ea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1379577" y="5539490"/>
            <a:ext cx="787479" cy="28105"/>
          </a:xfrm>
          <a:prstGeom prst="roundRect">
            <a:avLst>
              <a:gd name="adj" fmla="val 144107"/>
            </a:avLst>
          </a:prstGeom>
          <a:solidFill>
            <a:srgbClr val="55555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4" name="Shape 11"/>
          <p:cNvSpPr/>
          <p:nvPr/>
        </p:nvSpPr>
        <p:spPr>
          <a:xfrm>
            <a:off x="873323" y="5300362"/>
            <a:ext cx="506254" cy="506362"/>
          </a:xfrm>
          <a:prstGeom prst="roundRect">
            <a:avLst>
              <a:gd name="adj" fmla="val 8000"/>
            </a:avLst>
          </a:prstGeom>
          <a:solidFill>
            <a:srgbClr val="3C3C3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5" name="Text 12"/>
          <p:cNvSpPr/>
          <p:nvPr/>
        </p:nvSpPr>
        <p:spPr>
          <a:xfrm>
            <a:off x="1012984" y="5384676"/>
            <a:ext cx="226814" cy="3376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58"/>
              </a:lnSpc>
              <a:buNone/>
            </a:pPr>
            <a:r>
              <a:rPr lang="en-US" sz="2658" b="1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2</a:t>
            </a:r>
            <a:endParaRPr lang="en-US" sz="2658" dirty="0"/>
          </a:p>
        </p:txBody>
      </p:sp>
      <p:sp>
        <p:nvSpPr>
          <p:cNvPr id="16" name="Text 13"/>
          <p:cNvSpPr/>
          <p:nvPr/>
        </p:nvSpPr>
        <p:spPr>
          <a:xfrm>
            <a:off x="2363986" y="5272138"/>
            <a:ext cx="2812494" cy="3515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68"/>
              </a:lnSpc>
              <a:buNone/>
            </a:pPr>
            <a:r>
              <a:rPr lang="en-US" sz="2400" b="1" dirty="0">
                <a:solidFill>
                  <a:srgbClr val="C9C9C0"/>
                </a:solidFill>
                <a:latin typeface="+mn-ea"/>
                <a:cs typeface="Tomorrow" pitchFamily="34" charset="-120"/>
              </a:rPr>
              <a:t>數據收集</a:t>
            </a:r>
            <a:endParaRPr lang="en-US" sz="2400" dirty="0">
              <a:latin typeface="+mn-ea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2363986" y="5758612"/>
            <a:ext cx="11477268" cy="3601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400" dirty="0">
                <a:solidFill>
                  <a:srgbClr val="C9C9C0"/>
                </a:solidFill>
                <a:latin typeface="+mn-ea"/>
                <a:cs typeface="Tomorrow" pitchFamily="34" charset="-120"/>
              </a:rPr>
              <a:t>確保數據的實時收集和傳輸。</a:t>
            </a:r>
            <a:endParaRPr lang="en-US" sz="2400" dirty="0">
              <a:latin typeface="+mn-ea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1379577" y="7060957"/>
            <a:ext cx="787479" cy="28105"/>
          </a:xfrm>
          <a:prstGeom prst="roundRect">
            <a:avLst>
              <a:gd name="adj" fmla="val 144107"/>
            </a:avLst>
          </a:prstGeom>
          <a:solidFill>
            <a:srgbClr val="55555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9" name="Shape 16"/>
          <p:cNvSpPr/>
          <p:nvPr/>
        </p:nvSpPr>
        <p:spPr>
          <a:xfrm>
            <a:off x="873323" y="6821828"/>
            <a:ext cx="506254" cy="506362"/>
          </a:xfrm>
          <a:prstGeom prst="roundRect">
            <a:avLst>
              <a:gd name="adj" fmla="val 8000"/>
            </a:avLst>
          </a:prstGeom>
          <a:solidFill>
            <a:srgbClr val="3C3C3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0" name="Text 17"/>
          <p:cNvSpPr/>
          <p:nvPr/>
        </p:nvSpPr>
        <p:spPr>
          <a:xfrm>
            <a:off x="1013698" y="6906142"/>
            <a:ext cx="225504" cy="3376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58"/>
              </a:lnSpc>
              <a:buNone/>
            </a:pPr>
            <a:r>
              <a:rPr lang="en-US" sz="2658" b="1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3</a:t>
            </a:r>
            <a:endParaRPr lang="en-US" sz="2658" dirty="0"/>
          </a:p>
        </p:txBody>
      </p:sp>
      <p:sp>
        <p:nvSpPr>
          <p:cNvPr id="21" name="Text 18"/>
          <p:cNvSpPr/>
          <p:nvPr/>
        </p:nvSpPr>
        <p:spPr>
          <a:xfrm>
            <a:off x="2363986" y="6793604"/>
            <a:ext cx="2812494" cy="3515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68"/>
              </a:lnSpc>
              <a:buNone/>
            </a:pPr>
            <a:r>
              <a:rPr lang="en-US" sz="2400" b="1" dirty="0">
                <a:solidFill>
                  <a:srgbClr val="C9C9C0"/>
                </a:solidFill>
                <a:latin typeface="+mn-ea"/>
                <a:cs typeface="Tomorrow" pitchFamily="34" charset="-120"/>
              </a:rPr>
              <a:t>網路連接</a:t>
            </a:r>
            <a:endParaRPr lang="en-US" sz="2400" dirty="0">
              <a:latin typeface="+mn-ea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2363986" y="7280078"/>
            <a:ext cx="11477268" cy="3601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400" dirty="0">
                <a:solidFill>
                  <a:srgbClr val="C9C9C0"/>
                </a:solidFill>
                <a:latin typeface="+mn-ea"/>
                <a:cs typeface="Tomorrow" pitchFamily="34" charset="-120"/>
              </a:rPr>
              <a:t>建立穩定可靠的網路連接。</a:t>
            </a:r>
            <a:endParaRPr lang="en-US" sz="2400" dirty="0">
              <a:latin typeface="+mn-ea"/>
            </a:endParaRPr>
          </a:p>
        </p:txBody>
      </p:sp>
      <p:pic>
        <p:nvPicPr>
          <p:cNvPr id="5" name="圖片 4" descr="一張含有 字型, 圖形, 標誌, 符號 的圖片&#10;&#10;自動產生的描述">
            <a:extLst>
              <a:ext uri="{FF2B5EF4-FFF2-40B4-BE49-F238E27FC236}">
                <a16:creationId xmlns:a16="http://schemas.microsoft.com/office/drawing/2014/main" id="{F51400E2-2239-7447-F7BD-11E7FF0A89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56" y="247780"/>
            <a:ext cx="2127895" cy="12546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350163"/>
          </a:xfrm>
          <a:prstGeom prst="rect">
            <a:avLst/>
          </a:prstGeom>
          <a:solidFill>
            <a:srgbClr val="0D0D0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1548" y="0"/>
            <a:ext cx="14627185" cy="10350163"/>
          </a:xfrm>
          <a:prstGeom prst="rect">
            <a:avLst/>
          </a:prstGeom>
          <a:solidFill>
            <a:srgbClr val="1D1D1B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9" y="0"/>
            <a:ext cx="14630400" cy="1035016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33569" y="3538814"/>
            <a:ext cx="6657261" cy="832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52"/>
              </a:lnSpc>
              <a:buNone/>
            </a:pPr>
            <a:r>
              <a:rPr lang="en-US" sz="5242" b="1" dirty="0">
                <a:solidFill>
                  <a:srgbClr val="EDEDE8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軟體實施</a:t>
            </a:r>
            <a:endParaRPr lang="en-US" sz="5242" dirty="0"/>
          </a:p>
        </p:txBody>
      </p:sp>
      <p:sp>
        <p:nvSpPr>
          <p:cNvPr id="7" name="Text 4"/>
          <p:cNvSpPr/>
          <p:nvPr/>
        </p:nvSpPr>
        <p:spPr>
          <a:xfrm>
            <a:off x="933569" y="5036701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EDEDE8"/>
                </a:solidFill>
                <a:latin typeface="+mn-ea"/>
                <a:cs typeface="Tomorrow" pitchFamily="34" charset="-120"/>
              </a:rPr>
              <a:t>系統部署</a:t>
            </a:r>
            <a:endParaRPr lang="en-US" sz="2621" dirty="0">
              <a:latin typeface="+mn-ea"/>
            </a:endParaRPr>
          </a:p>
        </p:txBody>
      </p:sp>
      <p:sp>
        <p:nvSpPr>
          <p:cNvPr id="8" name="Text 5"/>
          <p:cNvSpPr/>
          <p:nvPr/>
        </p:nvSpPr>
        <p:spPr>
          <a:xfrm>
            <a:off x="933569" y="5719194"/>
            <a:ext cx="3820835" cy="426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55"/>
              </a:lnSpc>
              <a:buNone/>
            </a:pPr>
            <a:r>
              <a:rPr lang="en-US" sz="2097" dirty="0">
                <a:solidFill>
                  <a:srgbClr val="C9C9C0"/>
                </a:solidFill>
                <a:latin typeface="+mn-ea"/>
                <a:cs typeface="Tomorrow" pitchFamily="34" charset="-120"/>
              </a:rPr>
              <a:t>部署先進的EMS軟體系統</a:t>
            </a:r>
            <a:r>
              <a:rPr lang="en-US" sz="2097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。</a:t>
            </a:r>
            <a:endParaRPr lang="en-US" sz="2097" dirty="0"/>
          </a:p>
        </p:txBody>
      </p:sp>
      <p:sp>
        <p:nvSpPr>
          <p:cNvPr id="9" name="Text 6"/>
          <p:cNvSpPr/>
          <p:nvPr/>
        </p:nvSpPr>
        <p:spPr>
          <a:xfrm>
            <a:off x="5411629" y="5036701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EDEDE8"/>
                </a:solidFill>
                <a:latin typeface="+mn-ea"/>
                <a:cs typeface="Tomorrow" pitchFamily="34" charset="-120"/>
              </a:rPr>
              <a:t>客製化設計</a:t>
            </a:r>
            <a:endParaRPr lang="en-US" sz="2621" dirty="0">
              <a:latin typeface="+mn-ea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411629" y="5719194"/>
            <a:ext cx="3820835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55"/>
              </a:lnSpc>
              <a:buNone/>
            </a:pPr>
            <a:r>
              <a:rPr lang="en-US" sz="2097" dirty="0">
                <a:solidFill>
                  <a:srgbClr val="C9C9C0"/>
                </a:solidFill>
                <a:latin typeface="+mn-ea"/>
                <a:cs typeface="Tomorrow" pitchFamily="34" charset="-120"/>
              </a:rPr>
              <a:t>客製化儀表板和報表，以滿足特定需求。</a:t>
            </a:r>
            <a:endParaRPr lang="en-US" sz="2097" dirty="0">
              <a:latin typeface="+mn-ea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889688" y="5036701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EDEDE8"/>
                </a:solidFill>
                <a:latin typeface="+mn-ea"/>
                <a:cs typeface="Tomorrow" pitchFamily="34" charset="-120"/>
              </a:rPr>
              <a:t>警報系統</a:t>
            </a:r>
            <a:endParaRPr lang="en-US" sz="2621" dirty="0">
              <a:latin typeface="+mn-ea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889688" y="5719194"/>
            <a:ext cx="3820835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55"/>
              </a:lnSpc>
              <a:buNone/>
            </a:pPr>
            <a:r>
              <a:rPr lang="en-US" sz="2097" dirty="0">
                <a:solidFill>
                  <a:srgbClr val="C9C9C0"/>
                </a:solidFill>
                <a:latin typeface="+mn-ea"/>
                <a:cs typeface="Tomorrow" pitchFamily="34" charset="-120"/>
              </a:rPr>
              <a:t>設置警報和通知系統，及時反應異常情況。</a:t>
            </a:r>
            <a:endParaRPr lang="en-US" sz="2097" dirty="0">
              <a:latin typeface="+mn-ea"/>
            </a:endParaRPr>
          </a:p>
        </p:txBody>
      </p:sp>
      <p:pic>
        <p:nvPicPr>
          <p:cNvPr id="5" name="圖片 4" descr="一張含有 字型, 圖形, 標誌, 符號 的圖片&#10;&#10;自動產生的描述">
            <a:extLst>
              <a:ext uri="{FF2B5EF4-FFF2-40B4-BE49-F238E27FC236}">
                <a16:creationId xmlns:a16="http://schemas.microsoft.com/office/drawing/2014/main" id="{CE7155A1-EF2F-E44B-6DB6-DDBB0B68A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56" y="247780"/>
            <a:ext cx="2127895" cy="12546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350163"/>
          </a:xfrm>
          <a:prstGeom prst="rect">
            <a:avLst/>
          </a:prstGeom>
          <a:solidFill>
            <a:srgbClr val="0D0D0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1548" y="0"/>
            <a:ext cx="14627185" cy="10350163"/>
          </a:xfrm>
          <a:prstGeom prst="rect">
            <a:avLst/>
          </a:prstGeom>
          <a:solidFill>
            <a:srgbClr val="1D1D1B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9" y="0"/>
            <a:ext cx="14630400" cy="1035016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89027" y="3826293"/>
            <a:ext cx="5625108" cy="7033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37"/>
              </a:lnSpc>
              <a:buNone/>
            </a:pPr>
            <a:r>
              <a:rPr lang="en-US" sz="4429" b="1" dirty="0">
                <a:solidFill>
                  <a:srgbClr val="EDEDE8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用戶介面設計</a:t>
            </a:r>
            <a:endParaRPr lang="en-US" sz="4429" dirty="0"/>
          </a:p>
        </p:txBody>
      </p:sp>
      <p:sp>
        <p:nvSpPr>
          <p:cNvPr id="7" name="Shape 4"/>
          <p:cNvSpPr/>
          <p:nvPr/>
        </p:nvSpPr>
        <p:spPr>
          <a:xfrm>
            <a:off x="789027" y="4867120"/>
            <a:ext cx="4200763" cy="1656631"/>
          </a:xfrm>
          <a:prstGeom prst="roundRect">
            <a:avLst>
              <a:gd name="adj" fmla="val 2445"/>
            </a:avLst>
          </a:prstGeom>
          <a:solidFill>
            <a:srgbClr val="3C3C3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8" name="Text 5"/>
          <p:cNvSpPr/>
          <p:nvPr/>
        </p:nvSpPr>
        <p:spPr>
          <a:xfrm>
            <a:off x="1013936" y="5092077"/>
            <a:ext cx="2812494" cy="3515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8"/>
              </a:lnSpc>
              <a:buNone/>
            </a:pPr>
            <a:r>
              <a:rPr lang="en-US" sz="2215" b="1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直觀易用</a:t>
            </a:r>
            <a:endParaRPr lang="en-US" sz="2215" dirty="0"/>
          </a:p>
        </p:txBody>
      </p:sp>
      <p:sp>
        <p:nvSpPr>
          <p:cNvPr id="9" name="Text 6"/>
          <p:cNvSpPr/>
          <p:nvPr/>
        </p:nvSpPr>
        <p:spPr>
          <a:xfrm>
            <a:off x="1013936" y="5578551"/>
            <a:ext cx="3750945" cy="3601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35"/>
              </a:lnSpc>
              <a:buNone/>
            </a:pPr>
            <a:r>
              <a:rPr lang="en-US" sz="1772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開發直觀易用的圖形化介面。</a:t>
            </a:r>
            <a:endParaRPr lang="en-US" sz="1772" dirty="0"/>
          </a:p>
        </p:txBody>
      </p:sp>
      <p:sp>
        <p:nvSpPr>
          <p:cNvPr id="10" name="Shape 7"/>
          <p:cNvSpPr/>
          <p:nvPr/>
        </p:nvSpPr>
        <p:spPr>
          <a:xfrm>
            <a:off x="5214699" y="4867120"/>
            <a:ext cx="4200763" cy="1656631"/>
          </a:xfrm>
          <a:prstGeom prst="roundRect">
            <a:avLst>
              <a:gd name="adj" fmla="val 2445"/>
            </a:avLst>
          </a:prstGeom>
          <a:solidFill>
            <a:srgbClr val="3C3C3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1" name="Text 8"/>
          <p:cNvSpPr/>
          <p:nvPr/>
        </p:nvSpPr>
        <p:spPr>
          <a:xfrm>
            <a:off x="5439608" y="5092077"/>
            <a:ext cx="2812494" cy="3515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8"/>
              </a:lnSpc>
              <a:buNone/>
            </a:pPr>
            <a:r>
              <a:rPr lang="en-US" sz="2215" b="1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實時監控</a:t>
            </a:r>
            <a:endParaRPr lang="en-US" sz="2215" dirty="0"/>
          </a:p>
        </p:txBody>
      </p:sp>
      <p:sp>
        <p:nvSpPr>
          <p:cNvPr id="12" name="Text 9"/>
          <p:cNvSpPr/>
          <p:nvPr/>
        </p:nvSpPr>
        <p:spPr>
          <a:xfrm>
            <a:off x="5439608" y="5578551"/>
            <a:ext cx="3750945" cy="3601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35"/>
              </a:lnSpc>
              <a:buNone/>
            </a:pPr>
            <a:r>
              <a:rPr lang="en-US" sz="1772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提供實時監控和數據可視化功能。</a:t>
            </a:r>
            <a:endParaRPr lang="en-US" sz="1772" dirty="0"/>
          </a:p>
        </p:txBody>
      </p:sp>
      <p:sp>
        <p:nvSpPr>
          <p:cNvPr id="13" name="Shape 10"/>
          <p:cNvSpPr/>
          <p:nvPr/>
        </p:nvSpPr>
        <p:spPr>
          <a:xfrm>
            <a:off x="9640372" y="4867120"/>
            <a:ext cx="4200763" cy="1656631"/>
          </a:xfrm>
          <a:prstGeom prst="roundRect">
            <a:avLst>
              <a:gd name="adj" fmla="val 2445"/>
            </a:avLst>
          </a:prstGeom>
          <a:solidFill>
            <a:srgbClr val="3C3C3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4" name="Text 11"/>
          <p:cNvSpPr/>
          <p:nvPr/>
        </p:nvSpPr>
        <p:spPr>
          <a:xfrm>
            <a:off x="9865281" y="5092077"/>
            <a:ext cx="2812494" cy="3515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8"/>
              </a:lnSpc>
              <a:buNone/>
            </a:pPr>
            <a:r>
              <a:rPr lang="en-US" sz="2215" b="1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多設備支援</a:t>
            </a:r>
            <a:endParaRPr lang="en-US" sz="2215" dirty="0"/>
          </a:p>
        </p:txBody>
      </p:sp>
      <p:sp>
        <p:nvSpPr>
          <p:cNvPr id="15" name="Text 12"/>
          <p:cNvSpPr/>
          <p:nvPr/>
        </p:nvSpPr>
        <p:spPr>
          <a:xfrm>
            <a:off x="9865281" y="5578551"/>
            <a:ext cx="3750945" cy="7202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35"/>
              </a:lnSpc>
              <a:buNone/>
            </a:pPr>
            <a:r>
              <a:rPr lang="en-US" sz="1772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支援多設備訪問（電腦、平板、手機）。</a:t>
            </a:r>
            <a:endParaRPr lang="en-US" sz="1772" dirty="0"/>
          </a:p>
        </p:txBody>
      </p:sp>
      <p:pic>
        <p:nvPicPr>
          <p:cNvPr id="5" name="圖片 4" descr="一張含有 字型, 圖形, 標誌, 符號 的圖片&#10;&#10;自動產生的描述">
            <a:extLst>
              <a:ext uri="{FF2B5EF4-FFF2-40B4-BE49-F238E27FC236}">
                <a16:creationId xmlns:a16="http://schemas.microsoft.com/office/drawing/2014/main" id="{3C63B1E7-C64E-9DAE-E4A1-526121D2B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56" y="247780"/>
            <a:ext cx="2127895" cy="12546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350163"/>
          </a:xfrm>
          <a:prstGeom prst="rect">
            <a:avLst/>
          </a:prstGeom>
          <a:solidFill>
            <a:srgbClr val="0D0D0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1548" y="0"/>
            <a:ext cx="14627185" cy="10350163"/>
          </a:xfrm>
          <a:prstGeom prst="rect">
            <a:avLst/>
          </a:prstGeom>
          <a:solidFill>
            <a:srgbClr val="1D1D1B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9" y="0"/>
            <a:ext cx="14630400" cy="1035016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33569" y="3378999"/>
            <a:ext cx="6657261" cy="832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52"/>
              </a:lnSpc>
              <a:buNone/>
            </a:pPr>
            <a:r>
              <a:rPr lang="en-US" sz="5242" b="1" dirty="0">
                <a:solidFill>
                  <a:srgbClr val="EDEDE8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數據分析和報告</a:t>
            </a:r>
            <a:endParaRPr lang="en-US" sz="5242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69" y="4610605"/>
            <a:ext cx="665678" cy="66582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33569" y="5542706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深入分析</a:t>
            </a:r>
            <a:endParaRPr lang="en-US" sz="2621" dirty="0"/>
          </a:p>
        </p:txBody>
      </p:sp>
      <p:sp>
        <p:nvSpPr>
          <p:cNvPr id="9" name="Text 5"/>
          <p:cNvSpPr/>
          <p:nvPr/>
        </p:nvSpPr>
        <p:spPr>
          <a:xfrm>
            <a:off x="933569" y="6118615"/>
            <a:ext cx="3988118" cy="426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355"/>
              </a:lnSpc>
              <a:buNone/>
            </a:pPr>
            <a:r>
              <a:rPr lang="en-US" sz="2097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提供深入的能源使用分析。</a:t>
            </a:r>
            <a:endParaRPr lang="en-US" sz="2097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1022" y="4610605"/>
            <a:ext cx="665678" cy="66582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321022" y="5542706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定制報告</a:t>
            </a:r>
            <a:endParaRPr lang="en-US" sz="2621" dirty="0"/>
          </a:p>
        </p:txBody>
      </p:sp>
      <p:sp>
        <p:nvSpPr>
          <p:cNvPr id="12" name="Text 7"/>
          <p:cNvSpPr/>
          <p:nvPr/>
        </p:nvSpPr>
        <p:spPr>
          <a:xfrm>
            <a:off x="5321022" y="6118615"/>
            <a:ext cx="3988118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55"/>
              </a:lnSpc>
              <a:buNone/>
            </a:pPr>
            <a:r>
              <a:rPr lang="en-US" sz="2097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生成定制化報告，幫助決策制定。</a:t>
            </a:r>
            <a:endParaRPr lang="en-US" sz="2097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8475" y="4610605"/>
            <a:ext cx="665678" cy="66582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9708475" y="5542706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節能建議</a:t>
            </a:r>
            <a:endParaRPr lang="en-US" sz="2621" dirty="0"/>
          </a:p>
        </p:txBody>
      </p:sp>
      <p:sp>
        <p:nvSpPr>
          <p:cNvPr id="15" name="Text 9"/>
          <p:cNvSpPr/>
          <p:nvPr/>
        </p:nvSpPr>
        <p:spPr>
          <a:xfrm>
            <a:off x="9708475" y="6118615"/>
            <a:ext cx="3988237" cy="426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355"/>
              </a:lnSpc>
              <a:buNone/>
            </a:pPr>
            <a:r>
              <a:rPr lang="en-US" sz="2097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識別節能機會和優化建議。</a:t>
            </a:r>
            <a:endParaRPr lang="en-US" sz="2097" dirty="0"/>
          </a:p>
        </p:txBody>
      </p:sp>
      <p:pic>
        <p:nvPicPr>
          <p:cNvPr id="5" name="圖片 4" descr="一張含有 字型, 圖形, 標誌, 符號 的圖片&#10;&#10;自動產生的描述">
            <a:extLst>
              <a:ext uri="{FF2B5EF4-FFF2-40B4-BE49-F238E27FC236}">
                <a16:creationId xmlns:a16="http://schemas.microsoft.com/office/drawing/2014/main" id="{316354AE-47B1-5F78-1EA7-92A737C920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356" y="247780"/>
            <a:ext cx="2127895" cy="12546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350163"/>
          </a:xfrm>
          <a:prstGeom prst="rect">
            <a:avLst/>
          </a:prstGeom>
          <a:solidFill>
            <a:srgbClr val="0D0D0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1548" y="0"/>
            <a:ext cx="14627185" cy="10350163"/>
          </a:xfrm>
          <a:prstGeom prst="rect">
            <a:avLst/>
          </a:prstGeom>
          <a:solidFill>
            <a:srgbClr val="1D1D1B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9" y="0"/>
            <a:ext cx="14630400" cy="1035016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89027" y="3861304"/>
            <a:ext cx="5625108" cy="7033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37"/>
              </a:lnSpc>
              <a:buNone/>
            </a:pPr>
            <a:r>
              <a:rPr lang="en-US" sz="4429" b="1" dirty="0">
                <a:solidFill>
                  <a:srgbClr val="EDEDE8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培訓和支援</a:t>
            </a:r>
            <a:endParaRPr lang="en-US" sz="4429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126" y="4997641"/>
            <a:ext cx="126444" cy="16874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126450" y="4902132"/>
            <a:ext cx="12714803" cy="3601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35"/>
              </a:lnSpc>
              <a:buNone/>
            </a:pPr>
            <a:r>
              <a:rPr lang="en-US" sz="28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系統使用培訓</a:t>
            </a:r>
            <a:endParaRPr lang="en-US" sz="28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126" y="5610943"/>
            <a:ext cx="126444" cy="168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126450" y="5515435"/>
            <a:ext cx="12714803" cy="3601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35"/>
              </a:lnSpc>
              <a:buNone/>
            </a:pPr>
            <a:r>
              <a:rPr lang="en-US" sz="28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技術支援服務</a:t>
            </a:r>
            <a:endParaRPr lang="en-US" sz="28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126" y="6224245"/>
            <a:ext cx="126444" cy="16874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126450" y="6128737"/>
            <a:ext cx="12714803" cy="3601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35"/>
              </a:lnSpc>
              <a:buNone/>
            </a:pPr>
            <a:r>
              <a:rPr lang="en-US" sz="28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系統更新優化</a:t>
            </a:r>
            <a:endParaRPr lang="en-US" sz="2800" dirty="0"/>
          </a:p>
        </p:txBody>
      </p:sp>
      <p:pic>
        <p:nvPicPr>
          <p:cNvPr id="5" name="圖片 4" descr="一張含有 字型, 圖形, 標誌, 符號 的圖片&#10;&#10;自動產生的描述">
            <a:extLst>
              <a:ext uri="{FF2B5EF4-FFF2-40B4-BE49-F238E27FC236}">
                <a16:creationId xmlns:a16="http://schemas.microsoft.com/office/drawing/2014/main" id="{0232EF3A-C228-33D8-3DB0-A49FC27BC5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356" y="247780"/>
            <a:ext cx="2127895" cy="12546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350163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1548" y="0"/>
            <a:ext cx="14627185" cy="10350163"/>
          </a:xfrm>
          <a:prstGeom prst="rect">
            <a:avLst/>
          </a:prstGeom>
          <a:solidFill>
            <a:srgbClr val="1D1D1B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" y="337"/>
            <a:ext cx="14630400" cy="1035016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89027" y="3499992"/>
            <a:ext cx="5625108" cy="7033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37"/>
              </a:lnSpc>
              <a:buNone/>
            </a:pPr>
            <a:r>
              <a:rPr lang="en-US" sz="4429" b="1" dirty="0">
                <a:solidFill>
                  <a:srgbClr val="EDEDE8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能源優化諮詢</a:t>
            </a:r>
            <a:endParaRPr lang="en-US" sz="4429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18" y="4572000"/>
            <a:ext cx="4350663" cy="90018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13936" y="5778500"/>
            <a:ext cx="2812494" cy="3515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68"/>
              </a:lnSpc>
              <a:buNone/>
            </a:pPr>
            <a:r>
              <a:rPr lang="en-US" sz="3200" b="1" dirty="0">
                <a:solidFill>
                  <a:srgbClr val="C9C9C0"/>
                </a:solidFill>
                <a:latin typeface="+mn-ea"/>
                <a:cs typeface="Tomorrow" pitchFamily="34" charset="-120"/>
              </a:rPr>
              <a:t>專業建議</a:t>
            </a:r>
            <a:endParaRPr lang="en-US" sz="3200" dirty="0">
              <a:latin typeface="+mn-ea"/>
            </a:endParaRPr>
          </a:p>
        </p:txBody>
      </p:sp>
      <p:sp>
        <p:nvSpPr>
          <p:cNvPr id="9" name="Text 5"/>
          <p:cNvSpPr/>
          <p:nvPr/>
        </p:nvSpPr>
        <p:spPr>
          <a:xfrm>
            <a:off x="1013936" y="6264973"/>
            <a:ext cx="3900845" cy="3601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400" dirty="0" err="1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基於收集的數據</a:t>
            </a:r>
            <a:endParaRPr lang="en-US" sz="2400" dirty="0">
              <a:solidFill>
                <a:srgbClr val="C9C9C0"/>
              </a:solidFill>
              <a:latin typeface="Tomorrow" pitchFamily="34" charset="0"/>
              <a:ea typeface="Tomorrow" pitchFamily="34" charset="-122"/>
              <a:cs typeface="Tomorrow" pitchFamily="34" charset="-120"/>
            </a:endParaRPr>
          </a:p>
          <a:p>
            <a:pPr marL="0" indent="0" algn="l">
              <a:lnSpc>
                <a:spcPts val="2835"/>
              </a:lnSpc>
              <a:buNone/>
            </a:pPr>
            <a:r>
              <a:rPr lang="en-US" sz="2400" dirty="0" err="1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提供專業的節能建議</a:t>
            </a:r>
            <a:r>
              <a:rPr lang="en-US" sz="24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。</a:t>
            </a:r>
            <a:endParaRPr lang="en-US" sz="24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690" y="4540820"/>
            <a:ext cx="4350782" cy="90018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364599" y="5778500"/>
            <a:ext cx="2812494" cy="3515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68"/>
              </a:lnSpc>
              <a:buNone/>
            </a:pPr>
            <a:r>
              <a:rPr lang="en-US" sz="3200" b="1" dirty="0">
                <a:solidFill>
                  <a:srgbClr val="C9C9C0"/>
                </a:solidFill>
                <a:latin typeface="+mn-ea"/>
                <a:cs typeface="Tomorrow" pitchFamily="34" charset="-120"/>
              </a:rPr>
              <a:t>策略制定</a:t>
            </a:r>
            <a:endParaRPr lang="en-US" sz="3200" dirty="0">
              <a:latin typeface="+mn-ea"/>
            </a:endParaRPr>
          </a:p>
        </p:txBody>
      </p:sp>
      <p:sp>
        <p:nvSpPr>
          <p:cNvPr id="12" name="Text 7"/>
          <p:cNvSpPr/>
          <p:nvPr/>
        </p:nvSpPr>
        <p:spPr>
          <a:xfrm>
            <a:off x="5364599" y="6264973"/>
            <a:ext cx="3900964" cy="3601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4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協助制定長期能源管理策略。</a:t>
            </a:r>
            <a:endParaRPr lang="en-US" sz="24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5500" y="4540819"/>
            <a:ext cx="4350782" cy="900185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9715381" y="5778500"/>
            <a:ext cx="2812494" cy="3515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68"/>
              </a:lnSpc>
              <a:buNone/>
            </a:pPr>
            <a:r>
              <a:rPr lang="en-US" sz="3200" b="1" dirty="0">
                <a:solidFill>
                  <a:srgbClr val="C9C9C0"/>
                </a:solidFill>
                <a:latin typeface="+mn-ea"/>
                <a:cs typeface="Tomorrow" pitchFamily="34" charset="-120"/>
              </a:rPr>
              <a:t>持續改進</a:t>
            </a:r>
            <a:endParaRPr lang="en-US" sz="3200" dirty="0">
              <a:latin typeface="+mn-ea"/>
            </a:endParaRPr>
          </a:p>
        </p:txBody>
      </p:sp>
      <p:sp>
        <p:nvSpPr>
          <p:cNvPr id="15" name="Text 9"/>
          <p:cNvSpPr/>
          <p:nvPr/>
        </p:nvSpPr>
        <p:spPr>
          <a:xfrm>
            <a:off x="9715381" y="6264973"/>
            <a:ext cx="3900964" cy="3601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35"/>
              </a:lnSpc>
              <a:buNone/>
            </a:pPr>
            <a:r>
              <a:rPr lang="en-US" sz="24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持續監控和改進能源使用效率。</a:t>
            </a:r>
            <a:endParaRPr lang="en-US" sz="2400" dirty="0"/>
          </a:p>
        </p:txBody>
      </p:sp>
      <p:pic>
        <p:nvPicPr>
          <p:cNvPr id="5" name="圖片 4" descr="一張含有 字型, 圖形, 標誌, 符號 的圖片&#10;&#10;自動產生的描述">
            <a:extLst>
              <a:ext uri="{FF2B5EF4-FFF2-40B4-BE49-F238E27FC236}">
                <a16:creationId xmlns:a16="http://schemas.microsoft.com/office/drawing/2014/main" id="{FBB2E3E2-78A9-CC80-88D8-C87BB388A9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356" y="247780"/>
            <a:ext cx="2127895" cy="12546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155</Words>
  <Application>Microsoft Office PowerPoint</Application>
  <PresentationFormat>自訂</PresentationFormat>
  <Paragraphs>64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1" baseType="lpstr">
      <vt:lpstr>Tomorrow</vt:lpstr>
      <vt:lpstr>Arial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思緯 李</cp:lastModifiedBy>
  <cp:revision>4</cp:revision>
  <dcterms:created xsi:type="dcterms:W3CDTF">2024-07-24T03:25:52Z</dcterms:created>
  <dcterms:modified xsi:type="dcterms:W3CDTF">2024-10-27T00:50:53Z</dcterms:modified>
</cp:coreProperties>
</file>